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12192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Gill Sans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5" roundtripDataSignature="AMtx7miMpvfwMTF5dscWapOFRiPQ4zQU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44" Type="http://schemas.openxmlformats.org/officeDocument/2006/relationships/font" Target="fonts/GillSans-bold.fntdata"/><Relationship Id="rId21" Type="http://schemas.openxmlformats.org/officeDocument/2006/relationships/slide" Target="slides/slide16.xml"/><Relationship Id="rId43" Type="http://schemas.openxmlformats.org/officeDocument/2006/relationships/font" Target="fonts/GillSans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We rank the retrieved candidates based on two factors. Their string similarity of their labels to the corresponding cell, and their contextual similarity to the rest of the row.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34" name="Google Shape;23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49" name="Google Shape;24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67" name="Google Shape;26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Off-the-shelf LLMs OR fine-tuned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We reuse a BERT architecture to encode the cells’ content using transformer layers and then train the output layers using a training set of annotated tables.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This architecture allows the model take into consideration contextual information of other table columns, which proves very important in table understanding as it also is for natural language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78" name="Google Shape;27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92" name="Google Shape;29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Talk: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So now, I will go through step-by-step the process we have followed for making ML more reproducible using knowledge graphs.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Starting with the semantic modelling of Machine learning artefacts,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In order to formally represent complex knowledge related to the lifecycle of ML. </a:t>
            </a:r>
            <a:endParaRPr/>
          </a:p>
        </p:txBody>
      </p:sp>
      <p:sp>
        <p:nvSpPr>
          <p:cNvPr id="305" name="Google Shape;305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Matching our data with entities on the web enables us to enrich them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13" name="Google Shape;31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27" name="Google Shape;327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Talk: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So now, I will go through step-by-step the process we have followed for making ML more reproducible using knowledge graphs.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Starting with the semantic modelling of Machine learning artefacts,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In order to formally represent complex knowledge related to the lifecycle of ML. </a:t>
            </a:r>
            <a:endParaRPr/>
          </a:p>
        </p:txBody>
      </p:sp>
      <p:sp>
        <p:nvSpPr>
          <p:cNvPr id="339" name="Google Shape;339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Tables are often isolated. To reason between multiple data we can build knowledge graphs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47" name="Google Shape;347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are everywhere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modern industry, in every company and institute.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raw data are often useless, if we don’t know how to process them.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So, u</a:t>
            </a:r>
            <a:r>
              <a:rPr b="1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nderstanding</a:t>
            </a:r>
            <a:r>
              <a:rPr b="0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in depth is one of the most fundamental steps that is often underestimated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Whether we are cleaning data, integrating multiple datasets, or building machine learning models, the </a:t>
            </a:r>
            <a:r>
              <a:rPr b="1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quality of the results</a:t>
            </a:r>
            <a:r>
              <a:rPr b="0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depends on how well we understand the structure and meaning of the data.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29" name="Google Shape;12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58" name="Google Shape;358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73" name="Google Shape;373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84" name="Google Shape;384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95" name="Google Shape;395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7" name="Google Shape;407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15" name="Google Shape;415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27" name="Google Shape;427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66" name="Google Shape;466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76" name="Google Shape;476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88" name="Google Shape;488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exist many challenges: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 data are messy…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40" name="Google Shape;14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99" name="Google Shape;499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510" name="Google Shape;510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c2ce6d945a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c2ce6d945a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3c2ce6d945a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work focuses on building systems that bridge this gap.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Shortly talk about our work + Present to you a hands-on exercise for data understanding and its applications</a:t>
            </a:r>
            <a:br>
              <a:rPr lang="en-US"/>
            </a:br>
            <a:endParaRPr/>
          </a:p>
        </p:txBody>
      </p:sp>
      <p:sp>
        <p:nvSpPr>
          <p:cNvPr id="151" name="Google Shape;15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1" name="Google Shape;16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tags are important because they carry the meaning of data, rather than just raw values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69" name="Google Shape;16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1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</a:t>
            </a:r>
            <a:r>
              <a:rPr b="0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exploring different methods for semantically annotating and understanding data tables.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1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TorchicTab</a:t>
            </a:r>
            <a:r>
              <a:rPr b="0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</a:t>
            </a:r>
            <a:r>
              <a:rPr b="0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two complementary systems which I will now break down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82" name="Google Shape;18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The first step is to conduct simple table pre-processing, extracting initial structural annotations, such as the datatype of the columns, that come in-handy later during the process</a:t>
            </a:r>
            <a:br>
              <a:rPr lang="en-US"/>
            </a:br>
            <a:endParaRPr/>
          </a:p>
        </p:txBody>
      </p:sp>
      <p:sp>
        <p:nvSpPr>
          <p:cNvPr id="197" name="Google Shape;19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In the entity lookup step, Wikidata candidates are retrieved for named entities of the table. 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We implement different querying strategies to increase our candidate coverage, with the goal of including the true entities of the table in the candidates we retrieve. 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18" name="Google Shape;21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White">
  <p:cSld name="Section Header_Whit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3791" y="675126"/>
            <a:ext cx="4648209" cy="550774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4"/>
          <p:cNvSpPr txBox="1"/>
          <p:nvPr>
            <p:ph type="title"/>
          </p:nvPr>
        </p:nvSpPr>
        <p:spPr>
          <a:xfrm>
            <a:off x="576003" y="1800000"/>
            <a:ext cx="8333999" cy="23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4"/>
          <p:cNvSpPr txBox="1"/>
          <p:nvPr>
            <p:ph idx="1" type="body"/>
          </p:nvPr>
        </p:nvSpPr>
        <p:spPr>
          <a:xfrm>
            <a:off x="576003" y="4359600"/>
            <a:ext cx="8333999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400"/>
              <a:buNone/>
              <a:defRPr sz="2400">
                <a:solidFill>
                  <a:srgbClr val="2F4D5D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2000"/>
              <a:buNone/>
              <a:defRPr sz="2000">
                <a:solidFill>
                  <a:srgbClr val="8C949A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800"/>
              <a:buNone/>
              <a:defRPr sz="1800">
                <a:solidFill>
                  <a:srgbClr val="8C949A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2"/>
          <p:cNvSpPr txBox="1"/>
          <p:nvPr>
            <p:ph idx="1" type="body"/>
          </p:nvPr>
        </p:nvSpPr>
        <p:spPr>
          <a:xfrm>
            <a:off x="576000" y="1656000"/>
            <a:ext cx="5421575" cy="5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3" name="Google Shape;93;p42"/>
          <p:cNvSpPr txBox="1"/>
          <p:nvPr>
            <p:ph idx="2" type="body"/>
          </p:nvPr>
        </p:nvSpPr>
        <p:spPr>
          <a:xfrm>
            <a:off x="576000" y="2276271"/>
            <a:ext cx="5421575" cy="3837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42"/>
          <p:cNvSpPr txBox="1"/>
          <p:nvPr>
            <p:ph idx="3" type="body"/>
          </p:nvPr>
        </p:nvSpPr>
        <p:spPr>
          <a:xfrm>
            <a:off x="6172200" y="1656000"/>
            <a:ext cx="5445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5" name="Google Shape;95;p42"/>
          <p:cNvSpPr txBox="1"/>
          <p:nvPr>
            <p:ph idx="4" type="body"/>
          </p:nvPr>
        </p:nvSpPr>
        <p:spPr>
          <a:xfrm>
            <a:off x="6172200" y="2276271"/>
            <a:ext cx="5445000" cy="3837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42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2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2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42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3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3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3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43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4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4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4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Finish">
  <p:cSld name="Section Header_Finish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5"/>
          <p:cNvSpPr/>
          <p:nvPr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5"/>
          <p:cNvSpPr txBox="1"/>
          <p:nvPr>
            <p:ph type="title"/>
          </p:nvPr>
        </p:nvSpPr>
        <p:spPr>
          <a:xfrm>
            <a:off x="579120" y="510988"/>
            <a:ext cx="11039793" cy="5184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45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5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5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6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360000"/>
            <a:ext cx="2018135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791" y="1350253"/>
            <a:ext cx="4648209" cy="550774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6"/>
          <p:cNvSpPr txBox="1"/>
          <p:nvPr>
            <p:ph idx="1" type="subTitle"/>
          </p:nvPr>
        </p:nvSpPr>
        <p:spPr>
          <a:xfrm>
            <a:off x="576003" y="4359604"/>
            <a:ext cx="8333999" cy="1655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46"/>
          <p:cNvSpPr txBox="1"/>
          <p:nvPr>
            <p:ph type="title"/>
          </p:nvPr>
        </p:nvSpPr>
        <p:spPr>
          <a:xfrm>
            <a:off x="576000" y="1800000"/>
            <a:ext cx="8334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7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7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7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3791" y="675126"/>
            <a:ext cx="4648209" cy="550774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7"/>
          <p:cNvSpPr txBox="1"/>
          <p:nvPr>
            <p:ph type="title"/>
          </p:nvPr>
        </p:nvSpPr>
        <p:spPr>
          <a:xfrm>
            <a:off x="576003" y="1800000"/>
            <a:ext cx="8333999" cy="23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8DB0"/>
              </a:buClr>
              <a:buSzPts val="4000"/>
              <a:buFont typeface="Arial"/>
              <a:buNone/>
              <a:defRPr sz="4000">
                <a:solidFill>
                  <a:srgbClr val="1D8DB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7"/>
          <p:cNvSpPr txBox="1"/>
          <p:nvPr>
            <p:ph idx="1" type="body"/>
          </p:nvPr>
        </p:nvSpPr>
        <p:spPr>
          <a:xfrm>
            <a:off x="576003" y="4359600"/>
            <a:ext cx="8333999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E77"/>
              </a:buClr>
              <a:buSzPts val="2400"/>
              <a:buNone/>
              <a:defRPr sz="2400">
                <a:solidFill>
                  <a:srgbClr val="005E77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2000"/>
              <a:buNone/>
              <a:defRPr sz="2000">
                <a:solidFill>
                  <a:srgbClr val="8C949A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800"/>
              <a:buNone/>
              <a:defRPr sz="1800">
                <a:solidFill>
                  <a:srgbClr val="8C949A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6"/>
          <p:cNvSpPr txBox="1"/>
          <p:nvPr>
            <p:ph idx="1" type="body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6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6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6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36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_White">
  <p:cSld name="1_Section Header_Whit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7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" name="Google Shape;5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3791" y="675126"/>
            <a:ext cx="4648209" cy="550774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7"/>
          <p:cNvSpPr txBox="1"/>
          <p:nvPr>
            <p:ph type="title"/>
          </p:nvPr>
        </p:nvSpPr>
        <p:spPr>
          <a:xfrm>
            <a:off x="576003" y="1800000"/>
            <a:ext cx="8333999" cy="23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7"/>
          <p:cNvSpPr txBox="1"/>
          <p:nvPr>
            <p:ph idx="1" type="body"/>
          </p:nvPr>
        </p:nvSpPr>
        <p:spPr>
          <a:xfrm>
            <a:off x="576003" y="4359600"/>
            <a:ext cx="8333999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400"/>
              <a:buNone/>
              <a:defRPr sz="2400">
                <a:solidFill>
                  <a:srgbClr val="2F4D5D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2000"/>
              <a:buNone/>
              <a:defRPr sz="2000">
                <a:solidFill>
                  <a:srgbClr val="8C949A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800"/>
              <a:buNone/>
              <a:defRPr sz="1800">
                <a:solidFill>
                  <a:srgbClr val="8C949A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8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8"/>
          <p:cNvSpPr/>
          <p:nvPr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8"/>
          <p:cNvSpPr/>
          <p:nvPr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360000"/>
            <a:ext cx="2018135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8"/>
          <p:cNvSpPr txBox="1"/>
          <p:nvPr>
            <p:ph type="ctrTitle"/>
          </p:nvPr>
        </p:nvSpPr>
        <p:spPr>
          <a:xfrm>
            <a:off x="575999" y="1080000"/>
            <a:ext cx="6096524" cy="4024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8"/>
          <p:cNvSpPr txBox="1"/>
          <p:nvPr>
            <p:ph idx="1" type="subTitle"/>
          </p:nvPr>
        </p:nvSpPr>
        <p:spPr>
          <a:xfrm>
            <a:off x="575999" y="5392801"/>
            <a:ext cx="6096524" cy="730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38"/>
          <p:cNvSpPr/>
          <p:nvPr>
            <p:ph idx="2" type="pic"/>
          </p:nvPr>
        </p:nvSpPr>
        <p:spPr>
          <a:xfrm>
            <a:off x="7248525" y="1654175"/>
            <a:ext cx="4368673" cy="446881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9"/>
          <p:cNvSpPr txBox="1"/>
          <p:nvPr>
            <p:ph type="title"/>
          </p:nvPr>
        </p:nvSpPr>
        <p:spPr>
          <a:xfrm>
            <a:off x="575999" y="1800000"/>
            <a:ext cx="6096524" cy="23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9"/>
          <p:cNvSpPr txBox="1"/>
          <p:nvPr>
            <p:ph idx="1" type="body"/>
          </p:nvPr>
        </p:nvSpPr>
        <p:spPr>
          <a:xfrm>
            <a:off x="575999" y="4359600"/>
            <a:ext cx="6096264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2000"/>
              <a:buNone/>
              <a:defRPr sz="2000">
                <a:solidFill>
                  <a:srgbClr val="8C949A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800"/>
              <a:buNone/>
              <a:defRPr sz="1800">
                <a:solidFill>
                  <a:srgbClr val="8C949A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9pPr>
          </a:lstStyle>
          <a:p/>
        </p:txBody>
      </p:sp>
      <p:sp>
        <p:nvSpPr>
          <p:cNvPr id="72" name="Google Shape;72;p39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9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9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39"/>
          <p:cNvSpPr/>
          <p:nvPr>
            <p:ph idx="2" type="pic"/>
          </p:nvPr>
        </p:nvSpPr>
        <p:spPr>
          <a:xfrm>
            <a:off x="7248525" y="584201"/>
            <a:ext cx="4368673" cy="23760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39"/>
          <p:cNvSpPr/>
          <p:nvPr>
            <p:ph idx="3" type="pic"/>
          </p:nvPr>
        </p:nvSpPr>
        <p:spPr>
          <a:xfrm>
            <a:off x="7248262" y="3248513"/>
            <a:ext cx="4368673" cy="237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White">
  <p:cSld name="Section Header_Whit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0"/>
          <p:cNvSpPr txBox="1"/>
          <p:nvPr>
            <p:ph type="title"/>
          </p:nvPr>
        </p:nvSpPr>
        <p:spPr>
          <a:xfrm>
            <a:off x="575999" y="1800000"/>
            <a:ext cx="6096264" cy="23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0"/>
          <p:cNvSpPr txBox="1"/>
          <p:nvPr>
            <p:ph idx="1" type="body"/>
          </p:nvPr>
        </p:nvSpPr>
        <p:spPr>
          <a:xfrm>
            <a:off x="575999" y="4359600"/>
            <a:ext cx="6096264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2000"/>
              <a:buNone/>
              <a:defRPr sz="2000">
                <a:solidFill>
                  <a:srgbClr val="8C949A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800"/>
              <a:buNone/>
              <a:defRPr sz="1800">
                <a:solidFill>
                  <a:srgbClr val="8C949A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9pPr>
          </a:lstStyle>
          <a:p/>
        </p:txBody>
      </p:sp>
      <p:sp>
        <p:nvSpPr>
          <p:cNvPr id="80" name="Google Shape;80;p40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0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0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40"/>
          <p:cNvSpPr/>
          <p:nvPr>
            <p:ph idx="2" type="pic"/>
          </p:nvPr>
        </p:nvSpPr>
        <p:spPr>
          <a:xfrm>
            <a:off x="7248525" y="584201"/>
            <a:ext cx="4368673" cy="504031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6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1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1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1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41"/>
          <p:cNvSpPr txBox="1"/>
          <p:nvPr>
            <p:ph idx="1" type="body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41"/>
          <p:cNvSpPr txBox="1"/>
          <p:nvPr>
            <p:ph idx="2" type="body"/>
          </p:nvPr>
        </p:nvSpPr>
        <p:spPr>
          <a:xfrm>
            <a:off x="6217200" y="1656000"/>
            <a:ext cx="54000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1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3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041200" y="6353999"/>
            <a:ext cx="1008305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3"/>
          <p:cNvSpPr txBox="1"/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33"/>
          <p:cNvSpPr txBox="1"/>
          <p:nvPr>
            <p:ph idx="1" type="body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3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5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3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041200" y="6353999"/>
            <a:ext cx="1008305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5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Google Shape;43;p35"/>
          <p:cNvSpPr txBox="1"/>
          <p:nvPr>
            <p:ph idx="1" type="body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35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35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35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042">
          <p15:clr>
            <a:srgbClr val="F26B43"/>
          </p15:clr>
        </p15:guide>
        <p15:guide id="2" pos="7319">
          <p15:clr>
            <a:srgbClr val="F26B43"/>
          </p15:clr>
        </p15:guide>
        <p15:guide id="3" orient="horz" pos="3857">
          <p15:clr>
            <a:srgbClr val="F26B43"/>
          </p15:clr>
        </p15:guide>
        <p15:guide id="4" pos="3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5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0" Type="http://schemas.openxmlformats.org/officeDocument/2006/relationships/image" Target="../media/image25.png"/><Relationship Id="rId9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dtai-kg/TorchicTab-Heuristic" TargetMode="External"/><Relationship Id="rId4" Type="http://schemas.openxmlformats.org/officeDocument/2006/relationships/image" Target="../media/image5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hyperlink" Target="https://github.com/dtai-kg/FlandersMake-Conference-Tutorial-2026" TargetMode="External"/><Relationship Id="rId5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hyperlink" Target="https://github.com/dtai-kg/FlandersMake-Conference-Tutorial-2026" TargetMode="External"/><Relationship Id="rId5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3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dtai-kg/AutoRML" TargetMode="External"/><Relationship Id="rId4" Type="http://schemas.openxmlformats.org/officeDocument/2006/relationships/image" Target="../media/image5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hyperlink" Target="https://github.com/dtai-kg/FlandersMake-Conference-Tutorial-2026" TargetMode="External"/><Relationship Id="rId5" Type="http://schemas.openxmlformats.org/officeDocument/2006/relationships/image" Target="../media/image2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6.png"/><Relationship Id="rId13" Type="http://schemas.openxmlformats.org/officeDocument/2006/relationships/image" Target="../media/image35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5" Type="http://schemas.openxmlformats.org/officeDocument/2006/relationships/image" Target="../media/image43.png"/><Relationship Id="rId14" Type="http://schemas.openxmlformats.org/officeDocument/2006/relationships/image" Target="../media/image39.png"/><Relationship Id="rId17" Type="http://schemas.openxmlformats.org/officeDocument/2006/relationships/image" Target="../media/image41.png"/><Relationship Id="rId16" Type="http://schemas.openxmlformats.org/officeDocument/2006/relationships/image" Target="../media/image40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Relationship Id="rId7" Type="http://schemas.openxmlformats.org/officeDocument/2006/relationships/image" Target="../media/image44.png"/><Relationship Id="rId8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/>
          <p:nvPr>
            <p:ph type="title"/>
          </p:nvPr>
        </p:nvSpPr>
        <p:spPr>
          <a:xfrm>
            <a:off x="391366" y="1554943"/>
            <a:ext cx="11014571" cy="23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Understanding, Integrating,</a:t>
            </a:r>
            <a:br>
              <a:rPr lang="en-US" sz="3600"/>
            </a:br>
            <a:r>
              <a:rPr lang="en-US" sz="3600"/>
              <a:t>and Discussing Data with LLMs</a:t>
            </a:r>
            <a:endParaRPr/>
          </a:p>
        </p:txBody>
      </p:sp>
      <p:sp>
        <p:nvSpPr>
          <p:cNvPr id="120" name="Google Shape;120;p1"/>
          <p:cNvSpPr txBox="1"/>
          <p:nvPr>
            <p:ph idx="1" type="body"/>
          </p:nvPr>
        </p:nvSpPr>
        <p:spPr>
          <a:xfrm>
            <a:off x="391366" y="4745886"/>
            <a:ext cx="8333999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D5D"/>
              </a:buClr>
              <a:buSzPts val="2000"/>
              <a:buNone/>
            </a:pPr>
            <a:r>
              <a:rPr lang="en-US" sz="2000" u="sng"/>
              <a:t>Ioannis Dasoulas</a:t>
            </a:r>
            <a:r>
              <a:rPr lang="en-US" sz="2000"/>
              <a:t>,  Duo Yang, Xuemin Duan, Anastasia Dimou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000"/>
              <a:buNone/>
            </a:pPr>
            <a:r>
              <a:rPr lang="en-US" sz="2000"/>
              <a:t>DTAI, KU Leuven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000"/>
              <a:buNone/>
            </a:pPr>
            <a:r>
              <a:rPr lang="en-US" sz="2000"/>
              <a:t>{first_name.last_name}@kuleuven.be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A picture containing logo&#10;&#10;Description automatically generated" id="121" name="Google Shape;12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8418" y="139172"/>
            <a:ext cx="640524" cy="61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6598" y="243290"/>
            <a:ext cx="1336247" cy="347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dia | Flanders Make" id="123" name="Google Shape;12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2076" y="39334"/>
            <a:ext cx="1618425" cy="81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bedded and Artificially intelligent VISion Engineering (EAVISE) - EAVISE" id="124" name="Google Shape;12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64529" y="299258"/>
            <a:ext cx="1227184" cy="291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anders AI Research Program" id="125" name="Google Shape;125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40896" y="-6543"/>
            <a:ext cx="1304925" cy="8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238" name="Google Shape;238;p10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10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TorchicTab-Heuristic: Candidate ranking</a:t>
            </a:r>
            <a:endParaRPr/>
          </a:p>
        </p:txBody>
      </p:sp>
      <p:sp>
        <p:nvSpPr>
          <p:cNvPr id="240" name="Google Shape;240;p10"/>
          <p:cNvSpPr txBox="1"/>
          <p:nvPr/>
        </p:nvSpPr>
        <p:spPr>
          <a:xfrm>
            <a:off x="574800" y="1359036"/>
            <a:ext cx="11041200" cy="4850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600" y="1923157"/>
            <a:ext cx="3031530" cy="79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5130" y="1359036"/>
            <a:ext cx="3155514" cy="171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0225" y="1607205"/>
            <a:ext cx="2879549" cy="126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49407" y="1129492"/>
            <a:ext cx="2048892" cy="19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37513" y="3076171"/>
            <a:ext cx="2523136" cy="2809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1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253" name="Google Shape;253;p11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p11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TorchicTab-Heuristic: Candidate ranking</a:t>
            </a:r>
            <a:endParaRPr/>
          </a:p>
        </p:txBody>
      </p:sp>
      <p:sp>
        <p:nvSpPr>
          <p:cNvPr id="255" name="Google Shape;255;p11"/>
          <p:cNvSpPr txBox="1"/>
          <p:nvPr/>
        </p:nvSpPr>
        <p:spPr>
          <a:xfrm>
            <a:off x="574800" y="1359036"/>
            <a:ext cx="11041200" cy="4850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600" y="1923157"/>
            <a:ext cx="3031530" cy="79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5130" y="1359036"/>
            <a:ext cx="3155514" cy="171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0225" y="1607205"/>
            <a:ext cx="2879549" cy="126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49407" y="1129492"/>
            <a:ext cx="2048892" cy="19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37513" y="3076171"/>
            <a:ext cx="2523136" cy="2809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79182" y="3640292"/>
            <a:ext cx="2948840" cy="227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289" y="3744172"/>
            <a:ext cx="3432703" cy="18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549388" y="4520026"/>
            <a:ext cx="801527" cy="4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2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271" name="Google Shape;271;p12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12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TorchicTab-Heuristic: Python Package</a:t>
            </a:r>
            <a:endParaRPr/>
          </a:p>
        </p:txBody>
      </p:sp>
      <p:sp>
        <p:nvSpPr>
          <p:cNvPr id="273" name="Google Shape;273;p12"/>
          <p:cNvSpPr txBox="1"/>
          <p:nvPr/>
        </p:nvSpPr>
        <p:spPr>
          <a:xfrm>
            <a:off x="574800" y="1633767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Repository link: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https://github.com/dtai-kg/TorchicTab-Heuristic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via pip: pip install torchic_tab_heuristic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qr code on a white background&#10;&#10;AI-generated content may be incorrect." id="274" name="Google Shape;274;p12"/>
          <p:cNvPicPr preferRelativeResize="0"/>
          <p:nvPr/>
        </p:nvPicPr>
        <p:blipFill rotWithShape="1">
          <a:blip r:embed="rId4">
            <a:alphaModFix/>
          </a:blip>
          <a:srcRect b="0" l="0" r="0" t="19674"/>
          <a:stretch/>
        </p:blipFill>
        <p:spPr>
          <a:xfrm>
            <a:off x="4724411" y="3110339"/>
            <a:ext cx="2743199" cy="275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3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282" name="Google Shape;282;p13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3" name="Google Shape;283;p13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TorchicTab-Classification: DODUO Architecture</a:t>
            </a:r>
            <a:endParaRPr/>
          </a:p>
        </p:txBody>
      </p:sp>
      <p:sp>
        <p:nvSpPr>
          <p:cNvPr id="284" name="Google Shape;284;p13"/>
          <p:cNvSpPr txBox="1"/>
          <p:nvPr/>
        </p:nvSpPr>
        <p:spPr>
          <a:xfrm>
            <a:off x="574800" y="1808478"/>
            <a:ext cx="11041200" cy="4850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588" y="1679916"/>
            <a:ext cx="7732711" cy="485096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3"/>
          <p:cNvSpPr/>
          <p:nvPr/>
        </p:nvSpPr>
        <p:spPr>
          <a:xfrm>
            <a:off x="2605088" y="4666627"/>
            <a:ext cx="770614" cy="941652"/>
          </a:xfrm>
          <a:prstGeom prst="rect">
            <a:avLst/>
          </a:prstGeom>
          <a:noFill/>
          <a:ln cap="flat" cmpd="sng" w="381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3"/>
          <p:cNvSpPr/>
          <p:nvPr/>
        </p:nvSpPr>
        <p:spPr>
          <a:xfrm>
            <a:off x="6771617" y="3668046"/>
            <a:ext cx="770614" cy="1137413"/>
          </a:xfrm>
          <a:prstGeom prst="rect">
            <a:avLst/>
          </a:prstGeom>
          <a:noFill/>
          <a:ln cap="flat" cmpd="sng" w="381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3"/>
          <p:cNvSpPr txBox="1"/>
          <p:nvPr>
            <p:ph idx="1" type="body"/>
          </p:nvPr>
        </p:nvSpPr>
        <p:spPr>
          <a:xfrm>
            <a:off x="574800" y="1182080"/>
            <a:ext cx="10452000" cy="50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Semantic Annotations using (fine-tuned) LLMs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4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296" name="Google Shape;296;p14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14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Demo: Data Understanding with TorchicTab</a:t>
            </a:r>
            <a:endParaRPr/>
          </a:p>
        </p:txBody>
      </p:sp>
      <p:pic>
        <p:nvPicPr>
          <p:cNvPr descr="A screenshot of a computer&#10;&#10;AI-generated content may be incorrect." id="298" name="Google Shape;2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4312" y="1953026"/>
            <a:ext cx="5223375" cy="416696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4"/>
          <p:cNvSpPr txBox="1"/>
          <p:nvPr>
            <p:ph idx="1" type="body"/>
          </p:nvPr>
        </p:nvSpPr>
        <p:spPr>
          <a:xfrm>
            <a:off x="574800" y="1359036"/>
            <a:ext cx="10452000" cy="50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Understanding the data within an aircrafts dataset via semantic annotations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00" name="Google Shape;300;p14"/>
          <p:cNvSpPr txBox="1"/>
          <p:nvPr>
            <p:ph idx="1" type="body"/>
          </p:nvPr>
        </p:nvSpPr>
        <p:spPr>
          <a:xfrm>
            <a:off x="1084500" y="6282000"/>
            <a:ext cx="9432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Tutorial link: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https://github.com/dtai-kg/FlandersMake-Conference-Tutorial-2026</a:t>
            </a:r>
            <a:r>
              <a:rPr lang="en-US"/>
              <a:t> </a:t>
            </a:r>
            <a:endParaRPr/>
          </a:p>
        </p:txBody>
      </p:sp>
      <p:pic>
        <p:nvPicPr>
          <p:cNvPr id="301" name="Google Shape;301;p14" title="tutorial.jpg"/>
          <p:cNvPicPr preferRelativeResize="0"/>
          <p:nvPr/>
        </p:nvPicPr>
        <p:blipFill rotWithShape="1">
          <a:blip r:embed="rId5">
            <a:alphaModFix/>
          </a:blip>
          <a:srcRect b="0" l="0" r="0" t="20006"/>
          <a:stretch/>
        </p:blipFill>
        <p:spPr>
          <a:xfrm>
            <a:off x="10111375" y="3172391"/>
            <a:ext cx="1505834" cy="1506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"/>
          <p:cNvSpPr/>
          <p:nvPr/>
        </p:nvSpPr>
        <p:spPr>
          <a:xfrm>
            <a:off x="0" y="0"/>
            <a:ext cx="12192000" cy="6857957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5"/>
          <p:cNvSpPr txBox="1"/>
          <p:nvPr>
            <p:ph idx="1" type="body"/>
          </p:nvPr>
        </p:nvSpPr>
        <p:spPr>
          <a:xfrm>
            <a:off x="576000" y="2644625"/>
            <a:ext cx="10450800" cy="3002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2000"/>
              <a:t>Data Understanding via Semantic Annotation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1" lang="en-US" sz="2000"/>
              <a:t>Data Enrichment via Annotation-Guided Querying</a:t>
            </a:r>
            <a:endParaRPr b="1"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Automated Data Integration to Knowledge Graphs Leveraging Semantic Annotations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Rules-guided Data Exploration with LLMs</a:t>
            </a:r>
            <a:endParaRPr sz="2800"/>
          </a:p>
        </p:txBody>
      </p:sp>
      <p:sp>
        <p:nvSpPr>
          <p:cNvPr id="309" name="Google Shape;309;p15"/>
          <p:cNvSpPr txBox="1"/>
          <p:nvPr>
            <p:ph type="title"/>
          </p:nvPr>
        </p:nvSpPr>
        <p:spPr>
          <a:xfrm>
            <a:off x="576000" y="207036"/>
            <a:ext cx="1131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/>
              <a:t>Understanding, Integrating,</a:t>
            </a:r>
            <a:br>
              <a:rPr lang="en-US"/>
            </a:br>
            <a:r>
              <a:rPr lang="en-US"/>
              <a:t>and Discussing Data with LLMs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6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317" name="Google Shape;317;p16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16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Data Enrichment Guided by Semantic Annotations</a:t>
            </a:r>
            <a:endParaRPr/>
          </a:p>
        </p:txBody>
      </p:sp>
      <p:pic>
        <p:nvPicPr>
          <p:cNvPr descr="A screenshot of a computer&#10;&#10;Description automatically generated" id="319" name="Google Shape;3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3400" y="2769174"/>
            <a:ext cx="6091829" cy="250988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6"/>
          <p:cNvSpPr/>
          <p:nvPr/>
        </p:nvSpPr>
        <p:spPr>
          <a:xfrm>
            <a:off x="5789122" y="2769173"/>
            <a:ext cx="2422547" cy="365911"/>
          </a:xfrm>
          <a:prstGeom prst="rect">
            <a:avLst/>
          </a:prstGeom>
          <a:noFill/>
          <a:ln cap="flat" cmpd="sng" w="381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AI-generated content may be incorrect." id="321" name="Google Shape;32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000" y="2163633"/>
            <a:ext cx="4695402" cy="374576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6"/>
          <p:cNvSpPr/>
          <p:nvPr/>
        </p:nvSpPr>
        <p:spPr>
          <a:xfrm>
            <a:off x="930996" y="2482503"/>
            <a:ext cx="878774" cy="317666"/>
          </a:xfrm>
          <a:prstGeom prst="rect">
            <a:avLst/>
          </a:prstGeom>
          <a:noFill/>
          <a:ln cap="flat" cmpd="sng" w="381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6"/>
          <p:cNvSpPr txBox="1"/>
          <p:nvPr>
            <p:ph idx="1" type="body"/>
          </p:nvPr>
        </p:nvSpPr>
        <p:spPr>
          <a:xfrm>
            <a:off x="574800" y="1359036"/>
            <a:ext cx="10452000" cy="50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We can enrich our data leveraging the generated semantic annotations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7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331" name="Google Shape;331;p17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Google Shape;332;p17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Demo: Data Enrichment Guided by Semantic Annotations</a:t>
            </a:r>
            <a:endParaRPr/>
          </a:p>
        </p:txBody>
      </p:sp>
      <p:pic>
        <p:nvPicPr>
          <p:cNvPr descr="A screenshot of a computer&#10;&#10;AI-generated content may be incorrect." id="333" name="Google Shape;3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9341" y="1441360"/>
            <a:ext cx="7568542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7"/>
          <p:cNvSpPr txBox="1"/>
          <p:nvPr>
            <p:ph idx="1" type="body"/>
          </p:nvPr>
        </p:nvSpPr>
        <p:spPr>
          <a:xfrm>
            <a:off x="1084500" y="6282000"/>
            <a:ext cx="9432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Tutorial link: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https://github.com/dtai-kg/FlandersMake-Conference-Tutorial-2026</a:t>
            </a:r>
            <a:r>
              <a:rPr lang="en-US"/>
              <a:t> </a:t>
            </a:r>
            <a:endParaRPr/>
          </a:p>
        </p:txBody>
      </p:sp>
      <p:pic>
        <p:nvPicPr>
          <p:cNvPr id="335" name="Google Shape;335;p17" title="tutorial.jpg"/>
          <p:cNvPicPr preferRelativeResize="0"/>
          <p:nvPr/>
        </p:nvPicPr>
        <p:blipFill rotWithShape="1">
          <a:blip r:embed="rId5">
            <a:alphaModFix/>
          </a:blip>
          <a:srcRect b="0" l="0" r="0" t="20006"/>
          <a:stretch/>
        </p:blipFill>
        <p:spPr>
          <a:xfrm>
            <a:off x="10111375" y="3172391"/>
            <a:ext cx="1505834" cy="1506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"/>
          <p:cNvSpPr/>
          <p:nvPr/>
        </p:nvSpPr>
        <p:spPr>
          <a:xfrm>
            <a:off x="0" y="0"/>
            <a:ext cx="12192000" cy="6857957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8"/>
          <p:cNvSpPr txBox="1"/>
          <p:nvPr>
            <p:ph idx="1" type="body"/>
          </p:nvPr>
        </p:nvSpPr>
        <p:spPr>
          <a:xfrm>
            <a:off x="576000" y="2644625"/>
            <a:ext cx="11001234" cy="3002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2000"/>
              <a:t>Data Understanding via Semantic Annotation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Data Enrichment via Annotation-Guided Querying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1" lang="en-US" sz="2000"/>
              <a:t>Automated Data Integration to Knowledge Graphs Leveraging Semantic Annotations</a:t>
            </a:r>
            <a:endParaRPr b="1"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Rules-guided Data Exploration with LLMs</a:t>
            </a:r>
            <a:endParaRPr sz="2800"/>
          </a:p>
        </p:txBody>
      </p:sp>
      <p:sp>
        <p:nvSpPr>
          <p:cNvPr id="343" name="Google Shape;343;p18"/>
          <p:cNvSpPr txBox="1"/>
          <p:nvPr>
            <p:ph type="title"/>
          </p:nvPr>
        </p:nvSpPr>
        <p:spPr>
          <a:xfrm>
            <a:off x="576000" y="207036"/>
            <a:ext cx="1131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/>
              <a:t>Understanding, Integrating,</a:t>
            </a:r>
            <a:br>
              <a:rPr lang="en-US"/>
            </a:br>
            <a:r>
              <a:rPr lang="en-US"/>
              <a:t>and Discussing Data with LLMs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0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351" name="Google Shape;351;p20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20"/>
          <p:cNvSpPr txBox="1"/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Why transform to knowledge graphs?</a:t>
            </a:r>
            <a:br>
              <a:rPr lang="en-US" sz="3600"/>
            </a:br>
            <a:endParaRPr sz="3600"/>
          </a:p>
        </p:txBody>
      </p:sp>
      <p:sp>
        <p:nvSpPr>
          <p:cNvPr id="353" name="Google Shape;353;p20"/>
          <p:cNvSpPr txBox="1"/>
          <p:nvPr/>
        </p:nvSpPr>
        <p:spPr>
          <a:xfrm>
            <a:off x="576000" y="1595068"/>
            <a:ext cx="9637383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Knowledge graphs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Structured networks of interconnected entities and relationships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0"/>
          <p:cNvSpPr txBox="1"/>
          <p:nvPr/>
        </p:nvSpPr>
        <p:spPr>
          <a:xfrm>
            <a:off x="575999" y="2782669"/>
            <a:ext cx="9312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offer: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Improved search and discovery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connections through complex relationships between data points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Enhanced reasoning and inference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linking heterogeneous data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Scalability and flexibility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through easy integration of new information</a:t>
            </a:r>
            <a:endParaRPr sz="1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133" name="Google Shape;133;p2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2"/>
          <p:cNvSpPr txBox="1"/>
          <p:nvPr>
            <p:ph type="title"/>
          </p:nvPr>
        </p:nvSpPr>
        <p:spPr>
          <a:xfrm>
            <a:off x="576000" y="207036"/>
            <a:ext cx="11263074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Data understanding is fundamental across industries…</a:t>
            </a:r>
            <a:endParaRPr/>
          </a:p>
        </p:txBody>
      </p:sp>
      <p:sp>
        <p:nvSpPr>
          <p:cNvPr id="135" name="Google Shape;135;p2"/>
          <p:cNvSpPr txBox="1"/>
          <p:nvPr>
            <p:ph idx="1" type="body"/>
          </p:nvPr>
        </p:nvSpPr>
        <p:spPr>
          <a:xfrm>
            <a:off x="574800" y="2610207"/>
            <a:ext cx="6131579" cy="30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Crucial for: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Data cleaning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Data integration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Machine learning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Data Analysis / Knowledge discovery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36" name="Google Shape;136;p2"/>
          <p:cNvSpPr txBox="1"/>
          <p:nvPr/>
        </p:nvSpPr>
        <p:spPr>
          <a:xfrm>
            <a:off x="574800" y="1633767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understanding: Comprehending data’s meaning, qualities, structure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9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9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362" name="Google Shape;362;p19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3" name="Google Shape;363;p19"/>
          <p:cNvSpPr txBox="1"/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3600"/>
              <a:t>Automated Data Integration to Knowledge Graphs Leveraging Semantic Annotations</a:t>
            </a:r>
            <a:br>
              <a:rPr lang="en-US" sz="3600"/>
            </a:br>
            <a:endParaRPr sz="3600"/>
          </a:p>
        </p:txBody>
      </p:sp>
      <p:sp>
        <p:nvSpPr>
          <p:cNvPr id="364" name="Google Shape;364;p19"/>
          <p:cNvSpPr txBox="1"/>
          <p:nvPr>
            <p:ph idx="1" type="body"/>
          </p:nvPr>
        </p:nvSpPr>
        <p:spPr>
          <a:xfrm>
            <a:off x="574800" y="1499307"/>
            <a:ext cx="10452000" cy="50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/>
              <a:t>Semantic Annotations can be used to automatically transform and integrate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A table with numbers and a number of columns&#10;&#10;Description automatically generated with medium confidence" id="365" name="Google Shape;36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796" y="3521552"/>
            <a:ext cx="2500310" cy="1199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number of columns&#10;&#10;Description automatically generated" id="366" name="Google Shape;36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0698" y="2998513"/>
            <a:ext cx="3201180" cy="224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0200" y="2364353"/>
            <a:ext cx="3246598" cy="314821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9"/>
          <p:cNvSpPr/>
          <p:nvPr/>
        </p:nvSpPr>
        <p:spPr>
          <a:xfrm>
            <a:off x="3304994" y="3975746"/>
            <a:ext cx="756724" cy="29113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9"/>
          <p:cNvSpPr/>
          <p:nvPr/>
        </p:nvSpPr>
        <p:spPr>
          <a:xfrm>
            <a:off x="7572677" y="3964733"/>
            <a:ext cx="756724" cy="29113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1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377" name="Google Shape;377;p21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8" name="Google Shape;378;p21"/>
          <p:cNvSpPr txBox="1"/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3600"/>
              <a:t>AutoRML: Automated Knowledge Graph Construction using Semantic Annotations</a:t>
            </a:r>
            <a:br>
              <a:rPr lang="en-US" sz="3600"/>
            </a:br>
            <a:endParaRPr sz="3600"/>
          </a:p>
        </p:txBody>
      </p:sp>
      <p:sp>
        <p:nvSpPr>
          <p:cNvPr id="379" name="Google Shape;379;p21"/>
          <p:cNvSpPr txBox="1"/>
          <p:nvPr/>
        </p:nvSpPr>
        <p:spPr>
          <a:xfrm>
            <a:off x="576000" y="1595068"/>
            <a:ext cx="9637383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Semantic annotations are used to automatically generate data transformation mappings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diagram of a flowchart&#10;&#10;AI-generated content may be incorrect." id="380" name="Google Shape;38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1334" y="2803947"/>
            <a:ext cx="7560666" cy="2062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2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388" name="Google Shape;388;p22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9" name="Google Shape;389;p22"/>
          <p:cNvSpPr txBox="1"/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AutoRML: Python Package</a:t>
            </a:r>
            <a:br>
              <a:rPr lang="en-US" sz="3600"/>
            </a:br>
            <a:endParaRPr sz="3600"/>
          </a:p>
        </p:txBody>
      </p:sp>
      <p:sp>
        <p:nvSpPr>
          <p:cNvPr id="390" name="Google Shape;390;p22"/>
          <p:cNvSpPr txBox="1"/>
          <p:nvPr/>
        </p:nvSpPr>
        <p:spPr>
          <a:xfrm>
            <a:off x="574800" y="1633767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Repository link: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https://github.com/dtai-kg/AutoRML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via pip: pip install autorml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qr code on a white background&#10;&#10;AI-generated content may be incorrect." id="391" name="Google Shape;391;p22"/>
          <p:cNvPicPr preferRelativeResize="0"/>
          <p:nvPr/>
        </p:nvPicPr>
        <p:blipFill rotWithShape="1">
          <a:blip r:embed="rId4">
            <a:alphaModFix/>
          </a:blip>
          <a:srcRect b="0" l="0" r="0" t="19894"/>
          <a:stretch/>
        </p:blipFill>
        <p:spPr>
          <a:xfrm>
            <a:off x="4650113" y="3007558"/>
            <a:ext cx="2891774" cy="289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3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3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399" name="Google Shape;399;p23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0" name="Google Shape;400;p23"/>
          <p:cNvSpPr txBox="1"/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3600"/>
              <a:t>Demo: Automated Knowledge Graph Construction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3600"/>
              <a:t>with AutoRML</a:t>
            </a:r>
            <a:br>
              <a:rPr lang="en-US" sz="3600"/>
            </a:br>
            <a:endParaRPr sz="3600"/>
          </a:p>
        </p:txBody>
      </p:sp>
      <p:pic>
        <p:nvPicPr>
          <p:cNvPr descr="A diagram of a plane&#10;&#10;AI-generated content may be incorrect." id="401" name="Google Shape;40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1400" y="1751299"/>
            <a:ext cx="6616700" cy="46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3"/>
          <p:cNvSpPr txBox="1"/>
          <p:nvPr>
            <p:ph idx="1" type="body"/>
          </p:nvPr>
        </p:nvSpPr>
        <p:spPr>
          <a:xfrm>
            <a:off x="1084500" y="6282000"/>
            <a:ext cx="9432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Tutorial link: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https://github.com/dtai-kg/FlandersMake-Conference-Tutorial-2026</a:t>
            </a:r>
            <a:r>
              <a:rPr lang="en-US"/>
              <a:t> </a:t>
            </a:r>
            <a:endParaRPr/>
          </a:p>
        </p:txBody>
      </p:sp>
      <p:pic>
        <p:nvPicPr>
          <p:cNvPr id="403" name="Google Shape;403;p23" title="tutorial.jpg"/>
          <p:cNvPicPr preferRelativeResize="0"/>
          <p:nvPr/>
        </p:nvPicPr>
        <p:blipFill rotWithShape="1">
          <a:blip r:embed="rId5">
            <a:alphaModFix/>
          </a:blip>
          <a:srcRect b="0" l="0" r="0" t="20006"/>
          <a:stretch/>
        </p:blipFill>
        <p:spPr>
          <a:xfrm>
            <a:off x="10111375" y="3172391"/>
            <a:ext cx="1505834" cy="1506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4"/>
          <p:cNvSpPr/>
          <p:nvPr/>
        </p:nvSpPr>
        <p:spPr>
          <a:xfrm>
            <a:off x="0" y="0"/>
            <a:ext cx="12192000" cy="6857957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4"/>
          <p:cNvSpPr txBox="1"/>
          <p:nvPr>
            <p:ph idx="1" type="body"/>
          </p:nvPr>
        </p:nvSpPr>
        <p:spPr>
          <a:xfrm>
            <a:off x="576000" y="2644625"/>
            <a:ext cx="11001234" cy="3002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2000"/>
              <a:t>Data Understanding via Semantic Annotation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Data Enrichment via Annotation-Guided Querying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Automated Data Integration to Knowledge Graphs Leveraging Semantic Annotations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1" lang="en-US" sz="2000"/>
              <a:t>Rules-guided Data Exploration with LLMs</a:t>
            </a:r>
            <a:endParaRPr b="1" sz="2800"/>
          </a:p>
        </p:txBody>
      </p:sp>
      <p:sp>
        <p:nvSpPr>
          <p:cNvPr id="411" name="Google Shape;411;p24"/>
          <p:cNvSpPr txBox="1"/>
          <p:nvPr>
            <p:ph type="title"/>
          </p:nvPr>
        </p:nvSpPr>
        <p:spPr>
          <a:xfrm>
            <a:off x="576000" y="207036"/>
            <a:ext cx="1131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/>
              <a:t>Understanding, Integrating,</a:t>
            </a:r>
            <a:br>
              <a:rPr lang="en-US"/>
            </a:br>
            <a:r>
              <a:rPr lang="en-US"/>
              <a:t>and Discussing Data with LLMs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5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419" name="Google Shape;419;p25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p25"/>
          <p:cNvSpPr txBox="1"/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Need for User-Friendly Data Exploration</a:t>
            </a:r>
            <a:br>
              <a:rPr lang="en-US" sz="3600"/>
            </a:br>
            <a:endParaRPr sz="3600"/>
          </a:p>
        </p:txBody>
      </p:sp>
      <p:sp>
        <p:nvSpPr>
          <p:cNvPr id="421" name="Google Shape;421;p25"/>
          <p:cNvSpPr txBox="1"/>
          <p:nvPr/>
        </p:nvSpPr>
        <p:spPr>
          <a:xfrm>
            <a:off x="576000" y="1595068"/>
            <a:ext cx="963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Data exploration is necessary but often challenging: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Non-technical users find it difficult to query data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Query languages vary, depending on data model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22" name="Google Shape;422;p25"/>
          <p:cNvSpPr txBox="1"/>
          <p:nvPr/>
        </p:nvSpPr>
        <p:spPr>
          <a:xfrm>
            <a:off x="703875" y="3266943"/>
            <a:ext cx="963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Hence, there is a need for natural language data querying to allow user-friendly 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data exploration.  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23" name="Google Shape;423;p25"/>
          <p:cNvSpPr txBox="1"/>
          <p:nvPr/>
        </p:nvSpPr>
        <p:spPr>
          <a:xfrm>
            <a:off x="839925" y="4522843"/>
            <a:ext cx="963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LLMs provide new avenues to do that effectively, but might often: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Hallucinate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Generate inaccurate / incomplete results </a:t>
            </a:r>
            <a:r>
              <a:rPr lang="en-US" sz="1800">
                <a:solidFill>
                  <a:schemeClr val="dk1"/>
                </a:solidFill>
              </a:rPr>
              <a:t> 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6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6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431" name="Google Shape;431;p26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2" name="Google Shape;432;p26"/>
          <p:cNvSpPr txBox="1"/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3600"/>
              <a:t>Natural Language Annotation-Guided Data Exploration 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3600"/>
              <a:t>with LLMs</a:t>
            </a:r>
            <a:br>
              <a:rPr lang="en-US" sz="3600"/>
            </a:br>
            <a:endParaRPr sz="3600"/>
          </a:p>
        </p:txBody>
      </p:sp>
      <p:pic>
        <p:nvPicPr>
          <p:cNvPr id="433" name="Google Shape;43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4085" y="3362147"/>
            <a:ext cx="856175" cy="8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6"/>
          <p:cNvSpPr/>
          <p:nvPr/>
        </p:nvSpPr>
        <p:spPr>
          <a:xfrm>
            <a:off x="686646" y="3430859"/>
            <a:ext cx="657935" cy="737261"/>
          </a:xfrm>
          <a:custGeom>
            <a:rect b="b" l="l" r="r" t="t"/>
            <a:pathLst>
              <a:path extrusionOk="0" h="165863" w="139689">
                <a:moveTo>
                  <a:pt x="65474" y="0"/>
                </a:moveTo>
                <a:cubicBezTo>
                  <a:pt x="62855" y="0"/>
                  <a:pt x="61120" y="1834"/>
                  <a:pt x="61120" y="4354"/>
                </a:cubicBezTo>
                <a:lnTo>
                  <a:pt x="61120" y="30544"/>
                </a:lnTo>
                <a:lnTo>
                  <a:pt x="52379" y="30544"/>
                </a:lnTo>
                <a:lnTo>
                  <a:pt x="52379" y="8725"/>
                </a:lnTo>
                <a:cubicBezTo>
                  <a:pt x="52379" y="8725"/>
                  <a:pt x="32737" y="16238"/>
                  <a:pt x="32737" y="41462"/>
                </a:cubicBezTo>
                <a:cubicBezTo>
                  <a:pt x="32737" y="41462"/>
                  <a:pt x="26190" y="42689"/>
                  <a:pt x="26190" y="52380"/>
                </a:cubicBezTo>
                <a:lnTo>
                  <a:pt x="113499" y="52380"/>
                </a:lnTo>
                <a:cubicBezTo>
                  <a:pt x="113057" y="42689"/>
                  <a:pt x="106952" y="41462"/>
                  <a:pt x="106952" y="41462"/>
                </a:cubicBezTo>
                <a:cubicBezTo>
                  <a:pt x="106952" y="16238"/>
                  <a:pt x="87310" y="8725"/>
                  <a:pt x="87310" y="8725"/>
                </a:cubicBezTo>
                <a:lnTo>
                  <a:pt x="87310" y="30544"/>
                </a:lnTo>
                <a:lnTo>
                  <a:pt x="78569" y="30544"/>
                </a:lnTo>
                <a:lnTo>
                  <a:pt x="78569" y="4354"/>
                </a:lnTo>
                <a:cubicBezTo>
                  <a:pt x="78569" y="1834"/>
                  <a:pt x="76916" y="0"/>
                  <a:pt x="74215" y="0"/>
                </a:cubicBezTo>
                <a:close/>
                <a:moveTo>
                  <a:pt x="34930" y="61104"/>
                </a:moveTo>
                <a:cubicBezTo>
                  <a:pt x="34930" y="80402"/>
                  <a:pt x="50546" y="96018"/>
                  <a:pt x="69844" y="96018"/>
                </a:cubicBezTo>
                <a:cubicBezTo>
                  <a:pt x="89143" y="96018"/>
                  <a:pt x="104758" y="80402"/>
                  <a:pt x="104758" y="61104"/>
                </a:cubicBezTo>
                <a:close/>
                <a:moveTo>
                  <a:pt x="69844" y="113483"/>
                </a:moveTo>
                <a:cubicBezTo>
                  <a:pt x="31264" y="113483"/>
                  <a:pt x="0" y="129115"/>
                  <a:pt x="0" y="148397"/>
                </a:cubicBezTo>
                <a:lnTo>
                  <a:pt x="0" y="165863"/>
                </a:lnTo>
                <a:lnTo>
                  <a:pt x="139689" y="165863"/>
                </a:lnTo>
                <a:lnTo>
                  <a:pt x="139689" y="148397"/>
                </a:lnTo>
                <a:cubicBezTo>
                  <a:pt x="139689" y="129115"/>
                  <a:pt x="108425" y="113483"/>
                  <a:pt x="69844" y="11348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8244" y="3238985"/>
            <a:ext cx="254876" cy="2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6"/>
          <p:cNvSpPr/>
          <p:nvPr/>
        </p:nvSpPr>
        <p:spPr>
          <a:xfrm>
            <a:off x="1646696" y="3623377"/>
            <a:ext cx="525300" cy="35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3951" y="2332796"/>
            <a:ext cx="657925" cy="6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6"/>
          <p:cNvSpPr/>
          <p:nvPr/>
        </p:nvSpPr>
        <p:spPr>
          <a:xfrm>
            <a:off x="3738118" y="2532421"/>
            <a:ext cx="657900" cy="8064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5465505" y="2389861"/>
            <a:ext cx="27447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searching websites…</a:t>
            </a:r>
            <a:endParaRPr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60246" y="1647737"/>
            <a:ext cx="1603951" cy="4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80124" y="2191725"/>
            <a:ext cx="928825" cy="10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314592" y="2306838"/>
            <a:ext cx="1257857" cy="3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80126" y="3417256"/>
            <a:ext cx="2374575" cy="30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103996" y="2842496"/>
            <a:ext cx="1257875" cy="347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98967" y="2659026"/>
            <a:ext cx="775507" cy="8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138221" y="1788161"/>
            <a:ext cx="1077328" cy="4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6"/>
          <p:cNvSpPr/>
          <p:nvPr/>
        </p:nvSpPr>
        <p:spPr>
          <a:xfrm>
            <a:off x="7847545" y="1413092"/>
            <a:ext cx="3920100" cy="254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6"/>
          <p:cNvSpPr/>
          <p:nvPr/>
        </p:nvSpPr>
        <p:spPr>
          <a:xfrm flipH="1" rot="10800000">
            <a:off x="3738118" y="4077913"/>
            <a:ext cx="657900" cy="8064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583951" y="4376842"/>
            <a:ext cx="737251" cy="73725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6"/>
          <p:cNvSpPr txBox="1"/>
          <p:nvPr/>
        </p:nvSpPr>
        <p:spPr>
          <a:xfrm>
            <a:off x="5452744" y="4520917"/>
            <a:ext cx="30798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searching knowledge graph…</a:t>
            </a:r>
            <a:endParaRPr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6"/>
          <p:cNvSpPr/>
          <p:nvPr/>
        </p:nvSpPr>
        <p:spPr>
          <a:xfrm>
            <a:off x="7245145" y="5123972"/>
            <a:ext cx="4522500" cy="120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175251" y="5624213"/>
            <a:ext cx="532524" cy="53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960838" y="5569837"/>
            <a:ext cx="586903" cy="58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126760" y="5614635"/>
            <a:ext cx="497310" cy="49731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6"/>
          <p:cNvSpPr txBox="1"/>
          <p:nvPr/>
        </p:nvSpPr>
        <p:spPr>
          <a:xfrm>
            <a:off x="10933516" y="5327849"/>
            <a:ext cx="1038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1000" lIns="51000" spcFirstLastPara="1" rIns="51000" wrap="square" tIns="51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7"/>
              <a:buFont typeface="Arial"/>
              <a:buNone/>
            </a:pPr>
            <a:r>
              <a:rPr b="1" lang="en-US" sz="966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1" i="0" sz="966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6"/>
          <p:cNvSpPr txBox="1"/>
          <p:nvPr/>
        </p:nvSpPr>
        <p:spPr>
          <a:xfrm>
            <a:off x="10026792" y="5327849"/>
            <a:ext cx="1038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1000" lIns="51000" spcFirstLastPara="1" rIns="51000" wrap="square" tIns="51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7"/>
              <a:buFont typeface="Arial"/>
              <a:buNone/>
            </a:pPr>
            <a:r>
              <a:rPr b="1" lang="en-US" sz="966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Endpoint</a:t>
            </a:r>
            <a:endParaRPr b="1" i="0" sz="966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6"/>
          <p:cNvSpPr txBox="1"/>
          <p:nvPr/>
        </p:nvSpPr>
        <p:spPr>
          <a:xfrm>
            <a:off x="9006728" y="5327849"/>
            <a:ext cx="1038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1000" lIns="51000" spcFirstLastPara="1" rIns="51000" wrap="square" tIns="51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7"/>
              <a:buFont typeface="Arial"/>
              <a:buNone/>
            </a:pPr>
            <a:r>
              <a:rPr b="1" lang="en-US" sz="966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Web Interface</a:t>
            </a:r>
            <a:endParaRPr b="1" i="0" sz="966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8" name="Google Shape;458;p26"/>
          <p:cNvCxnSpPr/>
          <p:nvPr/>
        </p:nvCxnSpPr>
        <p:spPr>
          <a:xfrm flipH="1">
            <a:off x="10652926" y="5820654"/>
            <a:ext cx="258000" cy="15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triangle"/>
            <a:tailEnd len="sm" w="sm" type="none"/>
          </a:ln>
        </p:spPr>
      </p:cxnSp>
      <p:cxnSp>
        <p:nvCxnSpPr>
          <p:cNvPr id="459" name="Google Shape;459;p26"/>
          <p:cNvCxnSpPr/>
          <p:nvPr/>
        </p:nvCxnSpPr>
        <p:spPr>
          <a:xfrm flipH="1">
            <a:off x="9746202" y="5820654"/>
            <a:ext cx="258000" cy="15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triangle"/>
            <a:tailEnd len="sm" w="sm" type="none"/>
          </a:ln>
        </p:spPr>
      </p:cxnSp>
      <p:pic>
        <p:nvPicPr>
          <p:cNvPr id="460" name="Google Shape;460;p2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370103" y="5597034"/>
            <a:ext cx="1401400" cy="5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6"/>
          <p:cNvSpPr txBox="1"/>
          <p:nvPr/>
        </p:nvSpPr>
        <p:spPr>
          <a:xfrm>
            <a:off x="7565172" y="5337388"/>
            <a:ext cx="17589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3600" lIns="53600" spcFirstLastPara="1" rIns="53600" wrap="square" tIns="536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4"/>
              <a:buFont typeface="Roboto"/>
              <a:buNone/>
            </a:pPr>
            <a:r>
              <a:rPr lang="en-US" sz="964">
                <a:solidFill>
                  <a:srgbClr val="FFFFFF"/>
                </a:solidFill>
                <a:highlight>
                  <a:srgbClr val="7BC769"/>
                </a:highlight>
                <a:latin typeface="Roboto"/>
                <a:ea typeface="Roboto"/>
                <a:cs typeface="Roboto"/>
                <a:sym typeface="Roboto"/>
              </a:rPr>
              <a:t>Automating Web UI</a:t>
            </a:r>
            <a:endParaRPr sz="90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2" name="Google Shape;462;p26"/>
          <p:cNvCxnSpPr/>
          <p:nvPr/>
        </p:nvCxnSpPr>
        <p:spPr>
          <a:xfrm flipH="1">
            <a:off x="8844382" y="5815876"/>
            <a:ext cx="258000" cy="15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triangl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7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7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470" name="Google Shape;470;p27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1" name="Google Shape;471;p27"/>
          <p:cNvSpPr txBox="1"/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Demo: Natural Language Data Exploration with LLMs</a:t>
            </a:r>
            <a:br>
              <a:rPr lang="en-US" sz="3600"/>
            </a:br>
            <a:endParaRPr sz="3600"/>
          </a:p>
        </p:txBody>
      </p:sp>
      <p:pic>
        <p:nvPicPr>
          <p:cNvPr descr="A screenshot of a chat&#10;&#10;AI-generated content may be incorrect." id="472" name="Google Shape;47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4384" y="2467373"/>
            <a:ext cx="6398432" cy="28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8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480" name="Google Shape;480;p28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1" name="Google Shape;481;p28"/>
          <p:cNvSpPr txBox="1"/>
          <p:nvPr>
            <p:ph type="title"/>
          </p:nvPr>
        </p:nvSpPr>
        <p:spPr>
          <a:xfrm>
            <a:off x="576000" y="207036"/>
            <a:ext cx="11263074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The importance of data understanding across applications</a:t>
            </a:r>
            <a:endParaRPr/>
          </a:p>
        </p:txBody>
      </p:sp>
      <p:sp>
        <p:nvSpPr>
          <p:cNvPr id="482" name="Google Shape;482;p28"/>
          <p:cNvSpPr txBox="1"/>
          <p:nvPr/>
        </p:nvSpPr>
        <p:spPr>
          <a:xfrm>
            <a:off x="574800" y="1748262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showed how data understanding: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 Can be achieved with data retrieval or LLM techniques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Description automatically generated" id="483" name="Google Shape;48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400" y="3806364"/>
            <a:ext cx="4236993" cy="1745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484" name="Google Shape;48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4000" y="3577124"/>
            <a:ext cx="3265749" cy="260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9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9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492" name="Google Shape;492;p29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3" name="Google Shape;493;p29"/>
          <p:cNvSpPr txBox="1"/>
          <p:nvPr>
            <p:ph type="title"/>
          </p:nvPr>
        </p:nvSpPr>
        <p:spPr>
          <a:xfrm>
            <a:off x="576000" y="207036"/>
            <a:ext cx="11263074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The importance of data understanding across applications</a:t>
            </a:r>
            <a:endParaRPr/>
          </a:p>
        </p:txBody>
      </p:sp>
      <p:sp>
        <p:nvSpPr>
          <p:cNvPr id="494" name="Google Shape;494;p29"/>
          <p:cNvSpPr txBox="1"/>
          <p:nvPr/>
        </p:nvSpPr>
        <p:spPr>
          <a:xfrm>
            <a:off x="574800" y="1748262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showed how data understanding: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 Enables data enrichment</a:t>
            </a:r>
            <a:endParaRPr/>
          </a:p>
        </p:txBody>
      </p:sp>
      <p:pic>
        <p:nvPicPr>
          <p:cNvPr descr="A screenshot of a computer&#10;&#10;AI-generated content may be incorrect." id="495" name="Google Shape;49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045" y="2977430"/>
            <a:ext cx="5495110" cy="3402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144" name="Google Shape;144;p3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3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… but presents many challenges</a:t>
            </a:r>
            <a:endParaRPr/>
          </a:p>
        </p:txBody>
      </p:sp>
      <p:sp>
        <p:nvSpPr>
          <p:cNvPr id="146" name="Google Shape;146;p3"/>
          <p:cNvSpPr txBox="1"/>
          <p:nvPr>
            <p:ph idx="1" type="body"/>
          </p:nvPr>
        </p:nvSpPr>
        <p:spPr>
          <a:xfrm>
            <a:off x="574800" y="1314310"/>
            <a:ext cx="8264400" cy="30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Data understanding challenges: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Low quality of data (e.g. missing data or lack of structure)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Data ambiguity </a:t>
            </a:r>
            <a:r>
              <a:rPr lang="en-US"/>
              <a:t>(m</a:t>
            </a:r>
            <a:r>
              <a:rPr lang="en-US" sz="2400"/>
              <a:t>eaning changes depending on context)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Level of u</a:t>
            </a:r>
            <a:r>
              <a:rPr lang="en-US" sz="2400"/>
              <a:t>nderstandin</a:t>
            </a:r>
            <a:r>
              <a:rPr lang="en-US"/>
              <a:t>g varies depending on the task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A list of food items&#10;&#10;AI-generated content may be incorrect." id="147" name="Google Shape;14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1326" y="3703029"/>
            <a:ext cx="5404548" cy="2947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0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0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503" name="Google Shape;503;p30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4" name="Google Shape;504;p30"/>
          <p:cNvSpPr txBox="1"/>
          <p:nvPr>
            <p:ph type="title"/>
          </p:nvPr>
        </p:nvSpPr>
        <p:spPr>
          <a:xfrm>
            <a:off x="576000" y="207036"/>
            <a:ext cx="11263074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The importance of data understanding across applications</a:t>
            </a:r>
            <a:endParaRPr/>
          </a:p>
        </p:txBody>
      </p:sp>
      <p:sp>
        <p:nvSpPr>
          <p:cNvPr id="505" name="Google Shape;505;p30"/>
          <p:cNvSpPr txBox="1"/>
          <p:nvPr/>
        </p:nvSpPr>
        <p:spPr>
          <a:xfrm>
            <a:off x="574800" y="1748262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showed how data understanding: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c. Enables automated data transformation</a:t>
            </a:r>
            <a:endParaRPr/>
          </a:p>
        </p:txBody>
      </p:sp>
      <p:pic>
        <p:nvPicPr>
          <p:cNvPr descr="A diagram of a plane&#10;&#10;AI-generated content may be incorrect." id="506" name="Google Shape;50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250" y="3094998"/>
            <a:ext cx="4993200" cy="349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1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514" name="Google Shape;514;p31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5" name="Google Shape;515;p31"/>
          <p:cNvSpPr txBox="1"/>
          <p:nvPr>
            <p:ph type="title"/>
          </p:nvPr>
        </p:nvSpPr>
        <p:spPr>
          <a:xfrm>
            <a:off x="576000" y="207036"/>
            <a:ext cx="11263074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The importance of data understanding across applications</a:t>
            </a:r>
            <a:endParaRPr/>
          </a:p>
        </p:txBody>
      </p:sp>
      <p:sp>
        <p:nvSpPr>
          <p:cNvPr id="516" name="Google Shape;516;p31"/>
          <p:cNvSpPr txBox="1"/>
          <p:nvPr/>
        </p:nvSpPr>
        <p:spPr>
          <a:xfrm>
            <a:off x="574800" y="1748262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showed how data understanding: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d. Enables controlled data exploration with LLMs</a:t>
            </a:r>
            <a:endParaRPr/>
          </a:p>
        </p:txBody>
      </p:sp>
      <p:pic>
        <p:nvPicPr>
          <p:cNvPr descr="A screenshot of a chat&#10;&#10;AI-generated content may be incorrect." id="517" name="Google Shape;51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0215" y="3617968"/>
            <a:ext cx="5766768" cy="2592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2"/>
          <p:cNvSpPr txBox="1"/>
          <p:nvPr>
            <p:ph type="title"/>
          </p:nvPr>
        </p:nvSpPr>
        <p:spPr>
          <a:xfrm>
            <a:off x="391366" y="1554943"/>
            <a:ext cx="11014571" cy="23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Understanding, Integrating,</a:t>
            </a:r>
            <a:br>
              <a:rPr lang="en-US" sz="3600"/>
            </a:br>
            <a:r>
              <a:rPr lang="en-US" sz="3600"/>
              <a:t>and Discussing Data with LLMs</a:t>
            </a:r>
            <a:endParaRPr/>
          </a:p>
        </p:txBody>
      </p:sp>
      <p:sp>
        <p:nvSpPr>
          <p:cNvPr id="523" name="Google Shape;523;p32"/>
          <p:cNvSpPr txBox="1"/>
          <p:nvPr>
            <p:ph idx="1" type="body"/>
          </p:nvPr>
        </p:nvSpPr>
        <p:spPr>
          <a:xfrm>
            <a:off x="391366" y="4745886"/>
            <a:ext cx="8333999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D5D"/>
              </a:buClr>
              <a:buSzPts val="2000"/>
              <a:buNone/>
            </a:pPr>
            <a:r>
              <a:rPr lang="en-US" sz="2000" u="sng"/>
              <a:t>Ioannis Dasoulas</a:t>
            </a:r>
            <a:r>
              <a:rPr lang="en-US" sz="2000"/>
              <a:t>,  Duo Yang, Xuemin Duan, Anastasia Dimou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000"/>
              <a:buNone/>
            </a:pPr>
            <a:r>
              <a:rPr lang="en-US" sz="2000"/>
              <a:t>DTAI, KU Leuven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000"/>
              <a:buNone/>
            </a:pPr>
            <a:r>
              <a:rPr lang="en-US" sz="2000"/>
              <a:t>{first_name.last_name}@kuleuven.be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A picture containing logo&#10;&#10;Description automatically generated" id="524" name="Google Shape;52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8418" y="139172"/>
            <a:ext cx="640524" cy="61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6598" y="243290"/>
            <a:ext cx="1336247" cy="347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dia | Flanders Make" id="526" name="Google Shape;52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2076" y="39334"/>
            <a:ext cx="1618425" cy="81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bedded and Artificially intelligent VISion Engineering (EAVISE) - EAVISE" id="527" name="Google Shape;52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64529" y="299258"/>
            <a:ext cx="1227184" cy="291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anders AI Research Program" id="528" name="Google Shape;528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40896" y="-6543"/>
            <a:ext cx="1304925" cy="8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c2ce6d945a_0_17"/>
          <p:cNvSpPr txBox="1"/>
          <p:nvPr>
            <p:ph type="title"/>
          </p:nvPr>
        </p:nvSpPr>
        <p:spPr>
          <a:xfrm>
            <a:off x="576145" y="-12"/>
            <a:ext cx="11039700" cy="5184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and Slides: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g3c2ce6d945a_0_17" title="tutorial.jpg"/>
          <p:cNvPicPr preferRelativeResize="0"/>
          <p:nvPr/>
        </p:nvPicPr>
        <p:blipFill rotWithShape="1">
          <a:blip r:embed="rId3">
            <a:alphaModFix/>
          </a:blip>
          <a:srcRect b="2089" l="2650" r="2337" t="21382"/>
          <a:stretch/>
        </p:blipFill>
        <p:spPr>
          <a:xfrm>
            <a:off x="4720600" y="2821550"/>
            <a:ext cx="2283925" cy="230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155" name="Google Shape;155;p4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4"/>
          <p:cNvSpPr txBox="1"/>
          <p:nvPr>
            <p:ph type="title"/>
          </p:nvPr>
        </p:nvSpPr>
        <p:spPr>
          <a:xfrm>
            <a:off x="576000" y="207036"/>
            <a:ext cx="11263074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Need for accurate data understanding as scale</a:t>
            </a:r>
            <a:endParaRPr/>
          </a:p>
        </p:txBody>
      </p:sp>
      <p:sp>
        <p:nvSpPr>
          <p:cNvPr id="157" name="Google Shape;157;p4"/>
          <p:cNvSpPr txBox="1"/>
          <p:nvPr/>
        </p:nvSpPr>
        <p:spPr>
          <a:xfrm>
            <a:off x="574800" y="1633767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work focuses on: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understanding systems using data retrieval techniques and LLMs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 of data understanding in :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enrichment  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integration 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exploration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/>
          <p:nvPr/>
        </p:nvSpPr>
        <p:spPr>
          <a:xfrm>
            <a:off x="0" y="0"/>
            <a:ext cx="12192000" cy="6857957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 txBox="1"/>
          <p:nvPr>
            <p:ph idx="1" type="body"/>
          </p:nvPr>
        </p:nvSpPr>
        <p:spPr>
          <a:xfrm>
            <a:off x="576000" y="2644625"/>
            <a:ext cx="10450800" cy="3002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2000"/>
              <a:t>Data Understanding via Semantic Annotation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Data Enrichment via Annotation-guided Querying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Automated Data Integration to Knowledge Graphs Leveraging Semantic Annotations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Rules-guided Data Exploration with LLMs</a:t>
            </a:r>
            <a:endParaRPr sz="2800"/>
          </a:p>
        </p:txBody>
      </p:sp>
      <p:sp>
        <p:nvSpPr>
          <p:cNvPr id="165" name="Google Shape;165;p5"/>
          <p:cNvSpPr txBox="1"/>
          <p:nvPr>
            <p:ph type="title"/>
          </p:nvPr>
        </p:nvSpPr>
        <p:spPr>
          <a:xfrm>
            <a:off x="576000" y="207036"/>
            <a:ext cx="1131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/>
              <a:t>Understanding, Integrating,</a:t>
            </a:r>
            <a:br>
              <a:rPr lang="en-US"/>
            </a:br>
            <a:r>
              <a:rPr lang="en-US"/>
              <a:t>and Discussing Data with LLMs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"/>
          <p:cNvSpPr txBox="1"/>
          <p:nvPr>
            <p:ph idx="11" type="ftr"/>
          </p:nvPr>
        </p:nvSpPr>
        <p:spPr>
          <a:xfrm>
            <a:off x="4706824" y="6247800"/>
            <a:ext cx="6158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173" name="Google Shape;173;p6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6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Data understanding through semantic annotation</a:t>
            </a:r>
            <a:endParaRPr/>
          </a:p>
        </p:txBody>
      </p:sp>
      <p:sp>
        <p:nvSpPr>
          <p:cNvPr id="175" name="Google Shape;175;p6"/>
          <p:cNvSpPr txBox="1"/>
          <p:nvPr>
            <p:ph idx="1" type="body"/>
          </p:nvPr>
        </p:nvSpPr>
        <p:spPr>
          <a:xfrm>
            <a:off x="574800" y="1359036"/>
            <a:ext cx="10452000" cy="50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Assignment of semantic tags to concepts, columns and relationships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A diagram of a number of columns&#10;&#10;Description automatically generated" id="176" name="Google Shape;17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3428" y="2705301"/>
            <a:ext cx="4663772" cy="32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000" y="3562337"/>
            <a:ext cx="3772081" cy="180965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6"/>
          <p:cNvSpPr/>
          <p:nvPr/>
        </p:nvSpPr>
        <p:spPr>
          <a:xfrm>
            <a:off x="5383306" y="4177932"/>
            <a:ext cx="1425388" cy="57846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186" name="Google Shape;186;p7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7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TorchicTab: A versatile semantic annotation system</a:t>
            </a:r>
            <a:endParaRPr/>
          </a:p>
        </p:txBody>
      </p:sp>
      <p:sp>
        <p:nvSpPr>
          <p:cNvPr id="188" name="Google Shape;188;p7"/>
          <p:cNvSpPr txBox="1"/>
          <p:nvPr>
            <p:ph idx="1" type="body"/>
          </p:nvPr>
        </p:nvSpPr>
        <p:spPr>
          <a:xfrm>
            <a:off x="574800" y="1234993"/>
            <a:ext cx="4866858" cy="1614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Two complementary sub-systems: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Heuristic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Classification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89" name="Google Shape;18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3306" y="3335428"/>
            <a:ext cx="8000588" cy="238871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"/>
          <p:cNvSpPr/>
          <p:nvPr/>
        </p:nvSpPr>
        <p:spPr>
          <a:xfrm>
            <a:off x="2033306" y="3335428"/>
            <a:ext cx="4217295" cy="3496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1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2452768" y="3809340"/>
            <a:ext cx="1012372" cy="3496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1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3290967" y="4884436"/>
            <a:ext cx="511629" cy="3496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1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1988357" y="4066050"/>
            <a:ext cx="132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TorchicTab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201" name="Google Shape;201;p8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8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TorchicTab-Heuristic: Table pre-processing</a:t>
            </a:r>
            <a:endParaRPr/>
          </a:p>
        </p:txBody>
      </p:sp>
      <p:sp>
        <p:nvSpPr>
          <p:cNvPr id="203" name="Google Shape;203;p8"/>
          <p:cNvSpPr/>
          <p:nvPr/>
        </p:nvSpPr>
        <p:spPr>
          <a:xfrm>
            <a:off x="2033306" y="3335428"/>
            <a:ext cx="4217295" cy="3496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1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2452768" y="3809340"/>
            <a:ext cx="1012372" cy="3496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1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3290967" y="4884436"/>
            <a:ext cx="511629" cy="3496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1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" name="Google Shape;206;p8"/>
          <p:cNvSpPr txBox="1"/>
          <p:nvPr/>
        </p:nvSpPr>
        <p:spPr>
          <a:xfrm>
            <a:off x="574800" y="1359036"/>
            <a:ext cx="11041200" cy="4850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600" y="1923157"/>
            <a:ext cx="3031530" cy="79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5130" y="1359036"/>
            <a:ext cx="3155514" cy="171713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8"/>
          <p:cNvSpPr/>
          <p:nvPr/>
        </p:nvSpPr>
        <p:spPr>
          <a:xfrm>
            <a:off x="1638515" y="1818870"/>
            <a:ext cx="884460" cy="1028701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2647223" y="1818870"/>
            <a:ext cx="884460" cy="1028701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 txBox="1"/>
          <p:nvPr/>
        </p:nvSpPr>
        <p:spPr>
          <a:xfrm>
            <a:off x="1598606" y="1481001"/>
            <a:ext cx="9751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L-column</a:t>
            </a:r>
            <a:endParaRPr/>
          </a:p>
        </p:txBody>
      </p:sp>
      <p:sp>
        <p:nvSpPr>
          <p:cNvPr id="212" name="Google Shape;212;p8"/>
          <p:cNvSpPr txBox="1"/>
          <p:nvPr/>
        </p:nvSpPr>
        <p:spPr>
          <a:xfrm>
            <a:off x="2573775" y="1494039"/>
            <a:ext cx="108215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NE-column</a:t>
            </a:r>
            <a:endParaRPr/>
          </a:p>
        </p:txBody>
      </p:sp>
      <p:sp>
        <p:nvSpPr>
          <p:cNvPr id="213" name="Google Shape;213;p8"/>
          <p:cNvSpPr txBox="1"/>
          <p:nvPr/>
        </p:nvSpPr>
        <p:spPr>
          <a:xfrm>
            <a:off x="625323" y="4309538"/>
            <a:ext cx="3860952" cy="1588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 Cleaning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Noisy data removal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Incorrect encoding fix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 txBox="1"/>
          <p:nvPr/>
        </p:nvSpPr>
        <p:spPr>
          <a:xfrm>
            <a:off x="7571410" y="4309538"/>
            <a:ext cx="4386429" cy="1588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Structural annotation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 type understanding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222" name="Google Shape;222;p9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9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TorchicTab-Heuristic: Entity lookup</a:t>
            </a:r>
            <a:endParaRPr/>
          </a:p>
        </p:txBody>
      </p:sp>
      <p:pic>
        <p:nvPicPr>
          <p:cNvPr id="224" name="Google Shape;2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600" y="1923157"/>
            <a:ext cx="3031530" cy="79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5130" y="1359036"/>
            <a:ext cx="3155514" cy="171713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9"/>
          <p:cNvSpPr/>
          <p:nvPr/>
        </p:nvSpPr>
        <p:spPr>
          <a:xfrm>
            <a:off x="623136" y="2145199"/>
            <a:ext cx="884460" cy="338372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0225" y="1607205"/>
            <a:ext cx="2879549" cy="126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49407" y="1129492"/>
            <a:ext cx="2048892" cy="1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9"/>
          <p:cNvSpPr txBox="1"/>
          <p:nvPr/>
        </p:nvSpPr>
        <p:spPr>
          <a:xfrm>
            <a:off x="7646212" y="3652742"/>
            <a:ext cx="4993200" cy="3113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“Oslo” candidates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“Oslo” (Ship)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“Oslo” (Musical album)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“Oslo” (Capital of Norway)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“Osro” (Kansas community)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p9"/>
          <p:cNvCxnSpPr/>
          <p:nvPr/>
        </p:nvCxnSpPr>
        <p:spPr>
          <a:xfrm>
            <a:off x="8672513" y="3076171"/>
            <a:ext cx="0" cy="57657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-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2022-11-30T14:47:09Z</dcterms:created>
</cp:coreProperties>
</file>